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72" r:id="rId2"/>
    <p:sldId id="274" r:id="rId3"/>
    <p:sldId id="273" r:id="rId4"/>
    <p:sldId id="277" r:id="rId5"/>
    <p:sldId id="280" r:id="rId6"/>
    <p:sldId id="281" r:id="rId7"/>
    <p:sldId id="284" r:id="rId8"/>
    <p:sldId id="285" r:id="rId9"/>
    <p:sldId id="282" r:id="rId10"/>
    <p:sldId id="275" r:id="rId11"/>
    <p:sldId id="276" r:id="rId12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2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5D51B-5C68-48DD-85C7-F8CFB7459116}" type="datetime1">
              <a:rPr lang="cs-CZ" smtClean="0"/>
              <a:t>16.03.2020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AAD57-2836-4759-BC8C-6C1C7D6F0AA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4667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6954572-A6DF-4744-88DD-FC3B7EDA3223}" type="datetime1">
              <a:rPr lang="cs-CZ" noProof="0" smtClean="0"/>
              <a:t>16.03.2020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142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8764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1331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0869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682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4339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4027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5876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8179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2684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Obdélník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Přímá spojnice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cs-CZ" noProof="0"/>
              <a:t>Kliknutím můžete upravit styl předlohy.</a:t>
            </a:r>
            <a:endParaRPr kumimoji="0" lang="cs-CZ" noProof="0" dirty="0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449FCF-A4CF-4B19-A57B-1DF296D8471F}" type="datetime1">
              <a:rPr lang="cs-CZ" noProof="0" smtClean="0"/>
              <a:t>16.03.2020</a:t>
            </a:fld>
            <a:endParaRPr lang="cs-CZ" noProof="0" dirty="0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cs-CZ" noProof="0"/>
              <a:t>Po kliknutí můžete upravovat styly textu v předloze.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1249FD-767E-4BB5-A7EB-2ACB069BD758}" type="datetime1">
              <a:rPr lang="cs-CZ" noProof="0" smtClean="0"/>
              <a:t>16.03.2020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cs-CZ" noProof="0"/>
              <a:t>Po kliknutí můžete upravovat styly textu v předloze.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3A2219-AEE0-46C8-8BDC-D79EF86D2978}" type="datetime1">
              <a:rPr lang="cs-CZ" noProof="0" smtClean="0"/>
              <a:t>16.03.2020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cs-CZ" noProof="0"/>
              <a:t>Po kliknutí můžete upravovat styly textu v předloze.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B25DF4-6595-4FE8-A302-1A34E059F8B6}" type="datetime1">
              <a:rPr lang="cs-CZ" noProof="0" smtClean="0"/>
              <a:t>16.03.2020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A96FED-491C-4B95-B54C-B9E02C15436B}" type="datetime1">
              <a:rPr lang="cs-CZ" noProof="0" smtClean="0"/>
              <a:t>16.03.2020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cs-CZ" noProof="0"/>
              <a:t>Po kliknutí můžete upravovat styly textu v předloze.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cs-CZ" noProof="0"/>
              <a:t>Po kliknutí můžete upravovat styly textu v předloze.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67D067-3FDD-4F37-B996-13345DDC619F}" type="datetime1">
              <a:rPr lang="cs-CZ" noProof="0" smtClean="0"/>
              <a:t>16.03.2020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cs-CZ" noProof="0"/>
              <a:t>Po kliknutí můžete upravovat styly textu v předloze.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cs-CZ" noProof="0"/>
              <a:t>Po kliknutí můžete upravovat styly textu v předloze.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DC9654-98FC-4E04-B730-31C9A4382D4A}" type="datetime1">
              <a:rPr lang="cs-CZ" noProof="0" smtClean="0"/>
              <a:t>16.03.2020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480630-3D0B-4451-9A78-833047F86168}" type="datetime1">
              <a:rPr lang="cs-CZ" noProof="0" smtClean="0"/>
              <a:t>16.03.2020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9DBE03-E961-4BC3-8C7E-0BE76D46F765}" type="datetime1">
              <a:rPr lang="cs-CZ" noProof="0" smtClean="0"/>
              <a:t>16.03.2020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cs-CZ" noProof="0"/>
              <a:t>Po kliknutí můžete upravovat styly textu v předloze.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BDEBAC-8C05-4708-B7A9-A2593B7C16E9}" type="datetime1">
              <a:rPr lang="cs-CZ" noProof="0" smtClean="0"/>
              <a:t>16.03.2020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jedním odříznutým a jedním zaobleným rohem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noProof="0" dirty="0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cs-CZ" noProof="0"/>
              <a:t>Kliknutím na ikonu přidáte obrázek.</a:t>
            </a:r>
            <a:endParaRPr kumimoji="0"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18F344-0803-4CB8-B7CD-DB68295A6141}" type="datetime1">
              <a:rPr lang="cs-CZ" noProof="0" smtClean="0"/>
              <a:t>16.03.2020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cs-CZ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cs-CZ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kupina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Obdélník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grpSp>
          <p:nvGrpSpPr>
            <p:cNvPr id="27" name="Skupina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Volný tvar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cs-CZ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Volný tvar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cs-CZ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Skupina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Volný tvar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cs-CZ" sz="1800" noProof="0" dirty="0"/>
                </a:p>
              </p:txBody>
            </p:sp>
            <p:sp>
              <p:nvSpPr>
                <p:cNvPr id="33" name="Volný tvar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cs-CZ" sz="1800" noProof="0" dirty="0"/>
                </a:p>
              </p:txBody>
            </p:sp>
          </p:grpSp>
        </p:grpSp>
      </p:grp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  <a:endParaRPr kumimoji="0" lang="cs-CZ" noProof="0" dirty="0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cs-CZ" noProof="0" dirty="0"/>
              <a:t>Kliknutím můžete upravit styl předlohy textů.</a:t>
            </a:r>
          </a:p>
          <a:p>
            <a:pPr lvl="1" rtl="0" eaLnBrk="1" latinLnBrk="0" hangingPunct="1"/>
            <a:r>
              <a:rPr lang="cs-CZ" noProof="0" dirty="0"/>
              <a:t>Druhá úroveň</a:t>
            </a:r>
          </a:p>
          <a:p>
            <a:pPr lvl="2" rtl="0" eaLnBrk="1" latinLnBrk="0" hangingPunct="1"/>
            <a:r>
              <a:rPr lang="cs-CZ" noProof="0" dirty="0"/>
              <a:t>Třetí úroveň</a:t>
            </a:r>
          </a:p>
          <a:p>
            <a:pPr lvl="3" rtl="0" eaLnBrk="1" latinLnBrk="0" hangingPunct="1"/>
            <a:r>
              <a:rPr lang="cs-CZ" noProof="0" dirty="0"/>
              <a:t>Čtvrtá úroveň</a:t>
            </a:r>
          </a:p>
          <a:p>
            <a:pPr lvl="4" rtl="0" eaLnBrk="1" latinLnBrk="0" hangingPunct="1"/>
            <a:r>
              <a:rPr lang="cs-CZ" noProof="0" dirty="0"/>
              <a:t>Pátá úroveň</a:t>
            </a:r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F3102197-132B-4776-A362-180FE6F93860}" type="datetime1">
              <a:rPr lang="cs-CZ" noProof="0" smtClean="0"/>
              <a:t>16.03.2020</a:t>
            </a:fld>
            <a:endParaRPr lang="cs-CZ" noProof="0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algn="l" rtl="0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Company for Electronic </a:t>
            </a:r>
            <a:br>
              <a:rPr lang="en-US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Applications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859536" y="5195204"/>
            <a:ext cx="10472928" cy="582391"/>
          </a:xfrm>
        </p:spPr>
        <p:txBody>
          <a:bodyPr rtlCol="0"/>
          <a:lstStyle/>
          <a:p>
            <a:pPr rtl="0"/>
            <a:r>
              <a:rPr lang="en-US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www.seapraha.cz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DE4A481-CC83-435F-BA8C-95D9A73D3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773454"/>
            <a:ext cx="19050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Certification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2ED7E0A-A446-4336-83D4-C25FBEE53D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782" y="1887919"/>
            <a:ext cx="3042428" cy="4389437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A0FCD317-43D2-48D3-973B-2ED8993001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479" y="1887919"/>
            <a:ext cx="3042429" cy="438943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0100A69-5B99-440C-ADBE-E03B486C52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216" y="1935481"/>
            <a:ext cx="3042428" cy="439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Main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customers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599" y="2772156"/>
            <a:ext cx="2290812" cy="1313687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Supply of GSM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modems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D1538CC-68F1-4308-BF07-858CA2C29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270459"/>
            <a:ext cx="1709109" cy="270609"/>
          </a:xfrm>
          <a:prstGeom prst="rect">
            <a:avLst/>
          </a:prstGeom>
        </p:spPr>
      </p:pic>
      <p:sp>
        <p:nvSpPr>
          <p:cNvPr id="7" name="Zástupný symbol pro obsah 1">
            <a:extLst>
              <a:ext uri="{FF2B5EF4-FFF2-40B4-BE49-F238E27FC236}">
                <a16:creationId xmlns:a16="http://schemas.microsoft.com/office/drawing/2014/main" id="{4061032E-99E5-41A9-863B-11515531B8AC}"/>
              </a:ext>
            </a:extLst>
          </p:cNvPr>
          <p:cNvSpPr txBox="1">
            <a:spLocks/>
          </p:cNvSpPr>
          <p:nvPr/>
        </p:nvSpPr>
        <p:spPr>
          <a:xfrm>
            <a:off x="3485948" y="2772155"/>
            <a:ext cx="2290812" cy="1313687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Supply of GSM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communicators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B25654D-E065-4D45-BEBA-A9BAF3F0F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724" y="2270459"/>
            <a:ext cx="1406892" cy="43871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396EF09-01E9-4778-A601-B0655C5358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869" y="2088682"/>
            <a:ext cx="1740855" cy="620489"/>
          </a:xfrm>
          <a:prstGeom prst="rect">
            <a:avLst/>
          </a:prstGeom>
        </p:spPr>
      </p:pic>
      <p:sp>
        <p:nvSpPr>
          <p:cNvPr id="14" name="Zástupný symbol pro obsah 1">
            <a:extLst>
              <a:ext uri="{FF2B5EF4-FFF2-40B4-BE49-F238E27FC236}">
                <a16:creationId xmlns:a16="http://schemas.microsoft.com/office/drawing/2014/main" id="{48378F79-598C-437E-85FD-17F00448CE6A}"/>
              </a:ext>
            </a:extLst>
          </p:cNvPr>
          <p:cNvSpPr txBox="1">
            <a:spLocks/>
          </p:cNvSpPr>
          <p:nvPr/>
        </p:nvSpPr>
        <p:spPr>
          <a:xfrm>
            <a:off x="6415242" y="2772154"/>
            <a:ext cx="2651756" cy="1313687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Exclusive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supply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electronics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6F156CF4-E1D7-42F9-B23F-D8997632AE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5" y="4045528"/>
            <a:ext cx="1058781" cy="1091359"/>
          </a:xfrm>
          <a:prstGeom prst="rect">
            <a:avLst/>
          </a:prstGeom>
        </p:spPr>
      </p:pic>
      <p:sp>
        <p:nvSpPr>
          <p:cNvPr id="17" name="Zástupný symbol pro obsah 1">
            <a:extLst>
              <a:ext uri="{FF2B5EF4-FFF2-40B4-BE49-F238E27FC236}">
                <a16:creationId xmlns:a16="http://schemas.microsoft.com/office/drawing/2014/main" id="{2BAE5CDC-8DCC-4D7D-AF21-14F8DB582E96}"/>
              </a:ext>
            </a:extLst>
          </p:cNvPr>
          <p:cNvSpPr txBox="1">
            <a:spLocks/>
          </p:cNvSpPr>
          <p:nvPr/>
        </p:nvSpPr>
        <p:spPr>
          <a:xfrm>
            <a:off x="609598" y="5367759"/>
            <a:ext cx="2518613" cy="1313687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Development and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supply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light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tester</a:t>
            </a:r>
          </a:p>
        </p:txBody>
      </p:sp>
      <p:sp>
        <p:nvSpPr>
          <p:cNvPr id="18" name="Zástupný symbol pro obsah 1">
            <a:extLst>
              <a:ext uri="{FF2B5EF4-FFF2-40B4-BE49-F238E27FC236}">
                <a16:creationId xmlns:a16="http://schemas.microsoft.com/office/drawing/2014/main" id="{461DE477-06E5-4C6B-B25D-F9DA4FEE5C0A}"/>
              </a:ext>
            </a:extLst>
          </p:cNvPr>
          <p:cNvSpPr txBox="1">
            <a:spLocks/>
          </p:cNvSpPr>
          <p:nvPr/>
        </p:nvSpPr>
        <p:spPr>
          <a:xfrm>
            <a:off x="3489957" y="5367758"/>
            <a:ext cx="2290812" cy="1313687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Electronics development</a:t>
            </a:r>
          </a:p>
        </p:txBody>
      </p:sp>
      <p:sp>
        <p:nvSpPr>
          <p:cNvPr id="19" name="Zástupný symbol pro obsah 1">
            <a:extLst>
              <a:ext uri="{FF2B5EF4-FFF2-40B4-BE49-F238E27FC236}">
                <a16:creationId xmlns:a16="http://schemas.microsoft.com/office/drawing/2014/main" id="{79413841-7DFE-4326-BCB4-698F317F168B}"/>
              </a:ext>
            </a:extLst>
          </p:cNvPr>
          <p:cNvSpPr txBox="1">
            <a:spLocks/>
          </p:cNvSpPr>
          <p:nvPr/>
        </p:nvSpPr>
        <p:spPr>
          <a:xfrm>
            <a:off x="6501869" y="5367758"/>
            <a:ext cx="2420750" cy="1313687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Development and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supply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light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tester</a:t>
            </a:r>
          </a:p>
        </p:txBody>
      </p:sp>
      <p:pic>
        <p:nvPicPr>
          <p:cNvPr id="21" name="Grafický objekt 20">
            <a:extLst>
              <a:ext uri="{FF2B5EF4-FFF2-40B4-BE49-F238E27FC236}">
                <a16:creationId xmlns:a16="http://schemas.microsoft.com/office/drawing/2014/main" id="{7179065B-8F3D-4FA4-8FDA-7E71761B92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85948" y="4231020"/>
            <a:ext cx="1191930" cy="905867"/>
          </a:xfrm>
          <a:prstGeom prst="rect">
            <a:avLst/>
          </a:prstGeom>
        </p:spPr>
      </p:pic>
      <p:pic>
        <p:nvPicPr>
          <p:cNvPr id="22" name="Picture 57">
            <a:extLst>
              <a:ext uri="{FF2B5EF4-FFF2-40B4-BE49-F238E27FC236}">
                <a16:creationId xmlns:a16="http://schemas.microsoft.com/office/drawing/2014/main" id="{318FB606-5135-4ADE-B1EE-C0185DC11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489" y="4446872"/>
            <a:ext cx="1562631" cy="63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0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1363579"/>
            <a:ext cx="10972800" cy="4961021"/>
          </a:xfrm>
        </p:spPr>
        <p:txBody>
          <a:bodyPr rtlCol="0"/>
          <a:lstStyle/>
          <a:p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Company SEA spol. s r.o. was founded in 1992.</a:t>
            </a:r>
          </a:p>
          <a:p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specialize on 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development, production and distribution of electronics.</a:t>
            </a:r>
          </a:p>
          <a:p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main focus is on GSM applications:</a:t>
            </a:r>
            <a:b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GSM modems, GSM routers a GSM communicators</a:t>
            </a:r>
            <a:b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monitoring and</a:t>
            </a:r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remote control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430D881-6C71-4DCE-86DC-576678653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58" y="3946696"/>
            <a:ext cx="6416842" cy="237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2045368"/>
            <a:ext cx="10972800" cy="4279232"/>
          </a:xfrm>
        </p:spPr>
        <p:txBody>
          <a:bodyPr rtlCol="0"/>
          <a:lstStyle/>
          <a:p>
            <a:pPr rtl="0"/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on the market more than 25 years</a:t>
            </a:r>
          </a:p>
          <a:p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a team of specialists </a:t>
            </a:r>
            <a:b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years of experience in the field </a:t>
            </a:r>
          </a:p>
          <a:p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our own SW and HW </a:t>
            </a:r>
            <a:b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</a:p>
          <a:p>
            <a:pPr rtl="0"/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provide all services and support</a:t>
            </a:r>
          </a:p>
          <a:p>
            <a:pPr rtl="0"/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productions take place</a:t>
            </a:r>
            <a:b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Czech Republic</a:t>
            </a:r>
          </a:p>
          <a:p>
            <a:pPr marL="0" indent="0" rtl="0">
              <a:buNone/>
            </a:pP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B1C2C2-6CD4-4742-BC05-483060AB56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580" y="1465556"/>
            <a:ext cx="4764820" cy="427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</a:t>
            </a:r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GSM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roducts</a:t>
            </a:r>
            <a:endParaRPr lang="cs-CZ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2002857"/>
            <a:ext cx="10972800" cy="438912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cs-CZ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GSM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cs-CZ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odems</a:t>
            </a:r>
            <a:endParaRPr lang="cs-CZ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E8708FA-1F35-4149-B647-B17D22E1EA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45" y="2804159"/>
            <a:ext cx="2431983" cy="182398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038C8C0-5898-434D-84EF-CCE1D4BFA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256" y="2700061"/>
            <a:ext cx="2595613" cy="19467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8F3B030-D575-4BB2-B250-93F2AD9122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133" y="2952900"/>
            <a:ext cx="2059808" cy="1380071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F722AFA-78D1-4144-BFA6-D1EA2BB756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45" y="2734742"/>
            <a:ext cx="2572744" cy="1946710"/>
          </a:xfrm>
          <a:prstGeom prst="rect">
            <a:avLst/>
          </a:prstGeom>
        </p:spPr>
      </p:pic>
      <p:sp>
        <p:nvSpPr>
          <p:cNvPr id="17" name="Zástupný symbol pro obsah 1">
            <a:extLst>
              <a:ext uri="{FF2B5EF4-FFF2-40B4-BE49-F238E27FC236}">
                <a16:creationId xmlns:a16="http://schemas.microsoft.com/office/drawing/2014/main" id="{15737CF5-6BE3-4680-8DA5-42F340BBD478}"/>
              </a:ext>
            </a:extLst>
          </p:cNvPr>
          <p:cNvSpPr txBox="1">
            <a:spLocks/>
          </p:cNvSpPr>
          <p:nvPr/>
        </p:nvSpPr>
        <p:spPr>
          <a:xfrm>
            <a:off x="393030" y="4844012"/>
            <a:ext cx="2253918" cy="1276128"/>
          </a:xfrm>
          <a:prstGeom prst="rect">
            <a:avLst/>
          </a:prstGeom>
        </p:spPr>
        <p:txBody>
          <a:bodyPr vert="horz" rtlCol="0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2G modem,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ports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RS232</a:t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and USB</a:t>
            </a:r>
          </a:p>
        </p:txBody>
      </p:sp>
      <p:sp>
        <p:nvSpPr>
          <p:cNvPr id="18" name="Zástupný symbol pro obsah 1">
            <a:extLst>
              <a:ext uri="{FF2B5EF4-FFF2-40B4-BE49-F238E27FC236}">
                <a16:creationId xmlns:a16="http://schemas.microsoft.com/office/drawing/2014/main" id="{65598A83-75EE-4B2B-A236-DB9F7EB4418C}"/>
              </a:ext>
            </a:extLst>
          </p:cNvPr>
          <p:cNvSpPr txBox="1">
            <a:spLocks/>
          </p:cNvSpPr>
          <p:nvPr/>
        </p:nvSpPr>
        <p:spPr>
          <a:xfrm>
            <a:off x="3057623" y="4833020"/>
            <a:ext cx="2253918" cy="1276128"/>
          </a:xfrm>
          <a:prstGeom prst="rect">
            <a:avLst/>
          </a:prstGeom>
        </p:spPr>
        <p:txBody>
          <a:bodyPr vert="horz" rtlCol="0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2G modem,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ports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RS232</a:t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and Ethernet</a:t>
            </a:r>
          </a:p>
        </p:txBody>
      </p:sp>
      <p:sp>
        <p:nvSpPr>
          <p:cNvPr id="19" name="Zástupný symbol pro obsah 1">
            <a:extLst>
              <a:ext uri="{FF2B5EF4-FFF2-40B4-BE49-F238E27FC236}">
                <a16:creationId xmlns:a16="http://schemas.microsoft.com/office/drawing/2014/main" id="{774DA870-7912-46DE-B3DE-751D7B691783}"/>
              </a:ext>
            </a:extLst>
          </p:cNvPr>
          <p:cNvSpPr txBox="1">
            <a:spLocks/>
          </p:cNvSpPr>
          <p:nvPr/>
        </p:nvSpPr>
        <p:spPr>
          <a:xfrm>
            <a:off x="6193052" y="4833020"/>
            <a:ext cx="2253918" cy="1276128"/>
          </a:xfrm>
          <a:prstGeom prst="rect">
            <a:avLst/>
          </a:prstGeom>
        </p:spPr>
        <p:txBody>
          <a:bodyPr vert="horz" rtlCol="0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2G modem,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ports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RS485</a:t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and USB</a:t>
            </a:r>
          </a:p>
        </p:txBody>
      </p:sp>
      <p:sp>
        <p:nvSpPr>
          <p:cNvPr id="20" name="Zástupný symbol pro obsah 1">
            <a:extLst>
              <a:ext uri="{FF2B5EF4-FFF2-40B4-BE49-F238E27FC236}">
                <a16:creationId xmlns:a16="http://schemas.microsoft.com/office/drawing/2014/main" id="{67B39635-2F4C-435D-922E-4C4302AA9FE7}"/>
              </a:ext>
            </a:extLst>
          </p:cNvPr>
          <p:cNvSpPr txBox="1">
            <a:spLocks/>
          </p:cNvSpPr>
          <p:nvPr/>
        </p:nvSpPr>
        <p:spPr>
          <a:xfrm>
            <a:off x="9046745" y="4833020"/>
            <a:ext cx="2253918" cy="1276128"/>
          </a:xfrm>
          <a:prstGeom prst="rect">
            <a:avLst/>
          </a:prstGeom>
        </p:spPr>
        <p:txBody>
          <a:bodyPr vert="horz" rtlCol="0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4G modem,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ports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RS232</a:t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and USB</a:t>
            </a:r>
          </a:p>
        </p:txBody>
      </p:sp>
    </p:spTree>
    <p:extLst>
      <p:ext uri="{BB962C8B-B14F-4D97-AF65-F5344CB8AC3E}">
        <p14:creationId xmlns:p14="http://schemas.microsoft.com/office/powerpoint/2010/main" val="14194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own GSM Products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2002857"/>
            <a:ext cx="10972800" cy="438912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cs-CZ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GSM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cs-CZ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ommunicators</a:t>
            </a:r>
            <a:endParaRPr lang="cs-CZ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Zástupný symbol pro obsah 1">
            <a:extLst>
              <a:ext uri="{FF2B5EF4-FFF2-40B4-BE49-F238E27FC236}">
                <a16:creationId xmlns:a16="http://schemas.microsoft.com/office/drawing/2014/main" id="{15737CF5-6BE3-4680-8DA5-42F340BBD478}"/>
              </a:ext>
            </a:extLst>
          </p:cNvPr>
          <p:cNvSpPr txBox="1">
            <a:spLocks/>
          </p:cNvSpPr>
          <p:nvPr/>
        </p:nvSpPr>
        <p:spPr>
          <a:xfrm>
            <a:off x="503818" y="4853408"/>
            <a:ext cx="2253918" cy="1276128"/>
          </a:xfrm>
          <a:prstGeom prst="rect">
            <a:avLst/>
          </a:prstGeom>
        </p:spPr>
        <p:txBody>
          <a:bodyPr vert="horz" rtlCol="0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GSM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terminal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 2"/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1x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dig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input</a:t>
            </a:r>
          </a:p>
          <a:p>
            <a:pPr marL="0" indent="0">
              <a:buFont typeface="Wingdings 2"/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1x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dig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output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1x analog. input</a:t>
            </a:r>
          </a:p>
        </p:txBody>
      </p:sp>
      <p:sp>
        <p:nvSpPr>
          <p:cNvPr id="18" name="Zástupný symbol pro obsah 1">
            <a:extLst>
              <a:ext uri="{FF2B5EF4-FFF2-40B4-BE49-F238E27FC236}">
                <a16:creationId xmlns:a16="http://schemas.microsoft.com/office/drawing/2014/main" id="{65598A83-75EE-4B2B-A236-DB9F7EB4418C}"/>
              </a:ext>
            </a:extLst>
          </p:cNvPr>
          <p:cNvSpPr txBox="1">
            <a:spLocks/>
          </p:cNvSpPr>
          <p:nvPr/>
        </p:nvSpPr>
        <p:spPr>
          <a:xfrm>
            <a:off x="3183823" y="4802318"/>
            <a:ext cx="2253918" cy="1276128"/>
          </a:xfrm>
          <a:prstGeom prst="rect">
            <a:avLst/>
          </a:prstGeom>
        </p:spPr>
        <p:txBody>
          <a:bodyPr vert="horz" rtlCol="0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GSM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relay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DIN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2x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dig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input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2x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dig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output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2x analog. input</a:t>
            </a:r>
          </a:p>
        </p:txBody>
      </p:sp>
      <p:sp>
        <p:nvSpPr>
          <p:cNvPr id="19" name="Zástupný symbol pro obsah 1">
            <a:extLst>
              <a:ext uri="{FF2B5EF4-FFF2-40B4-BE49-F238E27FC236}">
                <a16:creationId xmlns:a16="http://schemas.microsoft.com/office/drawing/2014/main" id="{774DA870-7912-46DE-B3DE-751D7B691783}"/>
              </a:ext>
            </a:extLst>
          </p:cNvPr>
          <p:cNvSpPr txBox="1">
            <a:spLocks/>
          </p:cNvSpPr>
          <p:nvPr/>
        </p:nvSpPr>
        <p:spPr>
          <a:xfrm>
            <a:off x="6193052" y="4833020"/>
            <a:ext cx="2253918" cy="1276128"/>
          </a:xfrm>
          <a:prstGeom prst="rect">
            <a:avLst/>
          </a:prstGeom>
        </p:spPr>
        <p:txBody>
          <a:bodyPr vert="horz" rtlCol="0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GSM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processor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7x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dig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input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8x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dig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output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2x analog. input</a:t>
            </a:r>
          </a:p>
        </p:txBody>
      </p:sp>
      <p:sp>
        <p:nvSpPr>
          <p:cNvPr id="20" name="Zástupný symbol pro obsah 1">
            <a:extLst>
              <a:ext uri="{FF2B5EF4-FFF2-40B4-BE49-F238E27FC236}">
                <a16:creationId xmlns:a16="http://schemas.microsoft.com/office/drawing/2014/main" id="{67B39635-2F4C-435D-922E-4C4302AA9FE7}"/>
              </a:ext>
            </a:extLst>
          </p:cNvPr>
          <p:cNvSpPr txBox="1">
            <a:spLocks/>
          </p:cNvSpPr>
          <p:nvPr/>
        </p:nvSpPr>
        <p:spPr>
          <a:xfrm>
            <a:off x="9046744" y="4833020"/>
            <a:ext cx="2445819" cy="1276128"/>
          </a:xfrm>
          <a:prstGeom prst="rect">
            <a:avLst/>
          </a:prstGeom>
        </p:spPr>
        <p:txBody>
          <a:bodyPr vert="horz" rtlCol="0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GSM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relay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socket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1x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dig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input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1x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dig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output 230V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1x analog. input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84F2BE-8850-41CC-9F04-3439BE94D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030" y="2688104"/>
            <a:ext cx="1550273" cy="206703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28BB1F2-5767-45B7-AE66-B910C90412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9" y="3200516"/>
            <a:ext cx="2362512" cy="157500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7C37DB7-93BB-4344-971A-4EF46C0C1A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922" y="2291790"/>
            <a:ext cx="1876563" cy="238546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2592BE7-03AA-48E4-BF02-6415A37D00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76422"/>
            <a:ext cx="2016663" cy="267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</a:t>
            </a:r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GSM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roducts</a:t>
            </a:r>
            <a:endParaRPr lang="cs-CZ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2002857"/>
            <a:ext cx="10972800" cy="438912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cs-CZ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SeaConfigurator</a:t>
            </a:r>
            <a:r>
              <a:rPr lang="cs-CZ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software </a:t>
            </a:r>
            <a:r>
              <a:rPr lang="cs-CZ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setup of GSM </a:t>
            </a:r>
            <a:r>
              <a:rPr lang="cs-CZ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products</a:t>
            </a:r>
            <a:endParaRPr lang="cs-CZ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6BCA046-85D2-446E-8F97-FD7E3C0A6C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" y="2759242"/>
            <a:ext cx="3995286" cy="402752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4155083-E423-4730-BCB3-D4BBF7A8290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489032" y="3842084"/>
            <a:ext cx="5093368" cy="286014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D12F36F-50BE-4F34-BAE6-9A7D9B6645B2}"/>
              </a:ext>
            </a:extLst>
          </p:cNvPr>
          <p:cNvPicPr/>
          <p:nvPr/>
        </p:nvPicPr>
        <p:blipFill rotWithShape="1">
          <a:blip r:embed="rId5"/>
          <a:srcRect l="48942" t="27576" r="9391" b="37423"/>
          <a:stretch/>
        </p:blipFill>
        <p:spPr bwMode="auto">
          <a:xfrm>
            <a:off x="4895849" y="2800350"/>
            <a:ext cx="2748213" cy="14360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368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Electronics development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2011680"/>
            <a:ext cx="10972800" cy="4312920"/>
          </a:xfrm>
        </p:spPr>
        <p:txBody>
          <a:bodyPr rtlCol="0"/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specialize in development, manufacturing (EMS –  Electronics Manufacturing Services) and assembling of electronics, especially in the field of GSM applications and customer electronics.</a:t>
            </a:r>
            <a:endParaRPr lang="cs-CZ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advantages</a:t>
            </a:r>
            <a:endParaRPr lang="cs-CZ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</a:t>
            </a:r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endParaRPr lang="cs-CZ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developement</a:t>
            </a:r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</a:t>
            </a:r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mechanical</a:t>
            </a:r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endParaRPr lang="cs-CZ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HW and SW development</a:t>
            </a:r>
          </a:p>
          <a:p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 of </a:t>
            </a:r>
            <a:r>
              <a:rPr lang="cs-CZ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prototypes</a:t>
            </a:r>
            <a:endParaRPr lang="cs-CZ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</a:t>
            </a:r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assembly</a:t>
            </a:r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line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FDE0830-CDBB-472C-8175-E45F273AD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8968">
            <a:off x="8209692" y="3174225"/>
            <a:ext cx="1822573" cy="313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6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Electronics development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2011680"/>
            <a:ext cx="10972800" cy="4312920"/>
          </a:xfrm>
        </p:spPr>
        <p:txBody>
          <a:bodyPr rtlCol="0"/>
          <a:lstStyle/>
          <a:p>
            <a:pPr marL="0" indent="0">
              <a:buNone/>
            </a:pP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</a:t>
            </a:r>
            <a:r>
              <a:rPr lang="cs-CZ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phases</a:t>
            </a:r>
            <a:endParaRPr lang="cs-CZ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development </a:t>
            </a:r>
            <a:r>
              <a:rPr lang="cs-CZ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endParaRPr lang="cs-CZ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Mechanical</a:t>
            </a:r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construction</a:t>
            </a:r>
            <a:endParaRPr lang="cs-CZ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Circuit</a:t>
            </a:r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design</a:t>
            </a:r>
          </a:p>
          <a:p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PCB design</a:t>
            </a:r>
          </a:p>
          <a:p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– Firmware</a:t>
            </a:r>
          </a:p>
          <a:p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 of </a:t>
            </a:r>
            <a:r>
              <a:rPr lang="cs-CZ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endParaRPr lang="cs-CZ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F1E2F11-F721-4DDF-B0F8-46A447D89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89" y="3206034"/>
            <a:ext cx="5340518" cy="270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3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09599" y="704088"/>
            <a:ext cx="11197389" cy="752071"/>
          </a:xfrm>
        </p:spPr>
        <p:txBody>
          <a:bodyPr rtlCol="0">
            <a:noAutofit/>
          </a:bodyPr>
          <a:lstStyle/>
          <a:p>
            <a:r>
              <a:rPr lang="cs-CZ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EMS – Electronics </a:t>
            </a:r>
            <a:r>
              <a:rPr lang="cs-CZ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Manufacturing</a:t>
            </a:r>
            <a:r>
              <a:rPr lang="cs-CZ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  <a:r>
              <a:rPr lang="cs-CZ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– </a:t>
            </a:r>
            <a:r>
              <a:rPr lang="cs-CZ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serial</a:t>
            </a:r>
            <a:r>
              <a:rPr lang="cs-CZ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prototype </a:t>
            </a:r>
            <a:r>
              <a:rPr lang="cs-CZ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</a:t>
            </a:r>
            <a:endParaRPr lang="cs-CZ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Zástupný symbol pro obsah 1">
            <a:extLst>
              <a:ext uri="{FF2B5EF4-FFF2-40B4-BE49-F238E27FC236}">
                <a16:creationId xmlns:a16="http://schemas.microsoft.com/office/drawing/2014/main" id="{15737CF5-6BE3-4680-8DA5-42F340BBD478}"/>
              </a:ext>
            </a:extLst>
          </p:cNvPr>
          <p:cNvSpPr txBox="1">
            <a:spLocks/>
          </p:cNvSpPr>
          <p:nvPr/>
        </p:nvSpPr>
        <p:spPr>
          <a:xfrm>
            <a:off x="503817" y="5471084"/>
            <a:ext cx="2253918" cy="1276128"/>
          </a:xfrm>
          <a:prstGeom prst="rect">
            <a:avLst/>
          </a:prstGeom>
        </p:spPr>
        <p:txBody>
          <a:bodyPr vert="horz" rtlCol="0"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cs-CZ" sz="2900" b="1" dirty="0" err="1">
                <a:latin typeface="Calibri" panose="020F0502020204030204" pitchFamily="34" charset="0"/>
                <a:cs typeface="Calibri" panose="020F0502020204030204" pitchFamily="34" charset="0"/>
              </a:rPr>
              <a:t>Automatic</a:t>
            </a:r>
            <a:r>
              <a:rPr lang="cs-CZ" sz="2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9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Stencil</a:t>
            </a:r>
            <a:r>
              <a:rPr lang="cs-CZ" sz="2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9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endParaRPr lang="cs-CZ" sz="2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 2"/>
              <a:buNone/>
            </a:pP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camera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adjustable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separation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distance and speed</a:t>
            </a:r>
          </a:p>
        </p:txBody>
      </p:sp>
      <p:sp>
        <p:nvSpPr>
          <p:cNvPr id="18" name="Zástupný symbol pro obsah 1">
            <a:extLst>
              <a:ext uri="{FF2B5EF4-FFF2-40B4-BE49-F238E27FC236}">
                <a16:creationId xmlns:a16="http://schemas.microsoft.com/office/drawing/2014/main" id="{65598A83-75EE-4B2B-A236-DB9F7EB4418C}"/>
              </a:ext>
            </a:extLst>
          </p:cNvPr>
          <p:cNvSpPr txBox="1">
            <a:spLocks/>
          </p:cNvSpPr>
          <p:nvPr/>
        </p:nvSpPr>
        <p:spPr>
          <a:xfrm>
            <a:off x="3145257" y="5471084"/>
            <a:ext cx="2514333" cy="1276128"/>
          </a:xfrm>
          <a:prstGeom prst="rect">
            <a:avLst/>
          </a:prstGeom>
        </p:spPr>
        <p:txBody>
          <a:bodyPr vert="horz" rtlCol="0"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PCB </a:t>
            </a:r>
            <a:r>
              <a:rPr lang="cs-CZ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Assembly</a:t>
            </a:r>
            <a:endParaRPr 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assembly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heads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10 500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components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hour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components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min.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size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01005</a:t>
            </a:r>
          </a:p>
        </p:txBody>
      </p:sp>
      <p:sp>
        <p:nvSpPr>
          <p:cNvPr id="19" name="Zástupný symbol pro obsah 1">
            <a:extLst>
              <a:ext uri="{FF2B5EF4-FFF2-40B4-BE49-F238E27FC236}">
                <a16:creationId xmlns:a16="http://schemas.microsoft.com/office/drawing/2014/main" id="{774DA870-7912-46DE-B3DE-751D7B691783}"/>
              </a:ext>
            </a:extLst>
          </p:cNvPr>
          <p:cNvSpPr txBox="1">
            <a:spLocks/>
          </p:cNvSpPr>
          <p:nvPr/>
        </p:nvSpPr>
        <p:spPr>
          <a:xfrm>
            <a:off x="6047112" y="5412746"/>
            <a:ext cx="2253918" cy="1276128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Vapour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Phase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Soldering</a:t>
            </a:r>
            <a:endParaRPr 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Inert</a:t>
            </a: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atmosphere</a:t>
            </a: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soldering</a:t>
            </a: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Zástupný symbol pro obsah 1">
            <a:extLst>
              <a:ext uri="{FF2B5EF4-FFF2-40B4-BE49-F238E27FC236}">
                <a16:creationId xmlns:a16="http://schemas.microsoft.com/office/drawing/2014/main" id="{67B39635-2F4C-435D-922E-4C4302AA9FE7}"/>
              </a:ext>
            </a:extLst>
          </p:cNvPr>
          <p:cNvSpPr txBox="1">
            <a:spLocks/>
          </p:cNvSpPr>
          <p:nvPr/>
        </p:nvSpPr>
        <p:spPr>
          <a:xfrm>
            <a:off x="8688552" y="5412746"/>
            <a:ext cx="2445819" cy="1276128"/>
          </a:xfrm>
          <a:prstGeom prst="rect">
            <a:avLst/>
          </a:prstGeom>
        </p:spPr>
        <p:txBody>
          <a:bodyPr vert="horz" rtlCol="0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Automatic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Optical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Inspection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side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camera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detection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soldering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9FD434FB-BB89-4BC6-A0ED-8A4051D2D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7" y="1847088"/>
            <a:ext cx="5592182" cy="3554753"/>
          </a:xfr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5CFDB3F-23D7-442F-8E3B-8DC10AF2E4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406" y="1847088"/>
            <a:ext cx="2557793" cy="224750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B045070-38B3-4401-87A6-4F686DAE4B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479" y="3090984"/>
            <a:ext cx="3362921" cy="231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zentace týkající se debaty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284_TF03460637.potx" id="{1C1AAE4E-B432-436B-89A4-0D98EAE1EFA0}" vid="{E9858E47-2158-47B3-ACA8-7F29F0A48FC8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402</Words>
  <Application>Microsoft Office PowerPoint</Application>
  <PresentationFormat>Širokoúhlá obrazovka</PresentationFormat>
  <Paragraphs>81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Calibri</vt:lpstr>
      <vt:lpstr>Century Gothic</vt:lpstr>
      <vt:lpstr>Palatino Linotype</vt:lpstr>
      <vt:lpstr>Wingdings 2</vt:lpstr>
      <vt:lpstr>Prezentace týkající se debaty</vt:lpstr>
      <vt:lpstr>   Company for Electronic                   Applications</vt:lpstr>
      <vt:lpstr>Prezentace aplikace PowerPoint</vt:lpstr>
      <vt:lpstr>Prezentace aplikace PowerPoint</vt:lpstr>
      <vt:lpstr>Our own GSM Products</vt:lpstr>
      <vt:lpstr>Our own GSM Products</vt:lpstr>
      <vt:lpstr>Our own GSM Products</vt:lpstr>
      <vt:lpstr>Electronics development</vt:lpstr>
      <vt:lpstr>Electronics development</vt:lpstr>
      <vt:lpstr>EMS – Electronics Manufacturing Services – serial and prototype production</vt:lpstr>
      <vt:lpstr>Certification</vt:lpstr>
      <vt:lpstr>Main customers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Kreativní debata</dc:title>
  <dc:creator>Monika Fuchsová</dc:creator>
  <cp:lastModifiedBy>Jan Voříšek</cp:lastModifiedBy>
  <cp:revision>45</cp:revision>
  <dcterms:created xsi:type="dcterms:W3CDTF">2020-03-13T08:03:32Z</dcterms:created>
  <dcterms:modified xsi:type="dcterms:W3CDTF">2020-03-16T12:46:13Z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